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8" r:id="rId8"/>
    <p:sldId id="27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CE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4669" autoAdjust="0"/>
  </p:normalViewPr>
  <p:slideViewPr>
    <p:cSldViewPr>
      <p:cViewPr>
        <p:scale>
          <a:sx n="125" d="100"/>
          <a:sy n="125" d="100"/>
        </p:scale>
        <p:origin x="-3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smtClean="0"/>
              <a:t>NO. 2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사조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사조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MPYmYDVtwE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o7e83SK7q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풍요와 다산을 기원하는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0" y="2708920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선사시대 미술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spc="-150" dirty="0" smtClean="0"/>
              <a:t>차례</a:t>
            </a:r>
            <a:endParaRPr lang="ko-KR" altLang="en-US" spc="-15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4824536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50" dirty="0" smtClean="0"/>
              <a:t>1. </a:t>
            </a:r>
            <a:r>
              <a:rPr lang="ko-KR" altLang="en-US" sz="2400" b="1" spc="-150" dirty="0" smtClean="0"/>
              <a:t>선사시대 미술의 특징</a:t>
            </a:r>
            <a:endParaRPr lang="ko-KR" altLang="en-US" sz="2400" b="1" spc="-150" dirty="0"/>
          </a:p>
          <a:p>
            <a:pPr>
              <a:lnSpc>
                <a:spcPts val="4600"/>
              </a:lnSpc>
            </a:pPr>
            <a:r>
              <a:rPr lang="en-US" altLang="ko-KR" sz="2400" b="1" spc="-150" dirty="0" smtClean="0"/>
              <a:t>2. </a:t>
            </a:r>
            <a:r>
              <a:rPr lang="ko-KR" altLang="en-US" sz="2400" b="1" spc="-150" dirty="0" smtClean="0"/>
              <a:t>대표적인 작품</a:t>
            </a:r>
            <a:endParaRPr lang="ko-KR" altLang="en-US" sz="2400" b="1" spc="-15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5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빌렌도르프의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비너스</a:t>
            </a:r>
            <a:endParaRPr lang="en-US" altLang="ko-KR" sz="2000" spc="-15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5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라스코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동굴 벽화</a:t>
            </a:r>
            <a:endParaRPr lang="en-US" altLang="ko-KR" sz="2000" spc="-15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50" dirty="0" smtClean="0">
                <a:solidFill>
                  <a:prstClr val="black"/>
                </a:solidFill>
              </a:rPr>
              <a:t>3. </a:t>
            </a:r>
            <a:r>
              <a:rPr lang="ko-KR" altLang="en-US" sz="2400" b="1" spc="-150" dirty="0" smtClean="0">
                <a:solidFill>
                  <a:prstClr val="black"/>
                </a:solidFill>
              </a:rPr>
              <a:t>자투리 퀴즈</a:t>
            </a:r>
            <a:endParaRPr lang="ko-KR" altLang="en-US" sz="2400" b="1" spc="-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C\Desktop\shutterstock_1022364364 [변환됨]dfahq54y54qt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76"/>
          <a:stretch/>
        </p:blipFill>
        <p:spPr bwMode="auto">
          <a:xfrm flipH="1">
            <a:off x="-1" y="3573016"/>
            <a:ext cx="3800225" cy="335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50" dirty="0" smtClean="0"/>
              <a:t>1. </a:t>
            </a:r>
            <a:r>
              <a:rPr lang="ko-KR" altLang="en-US" spc="-150" dirty="0" smtClean="0"/>
              <a:t>선사시대 미술의 특징</a:t>
            </a:r>
            <a:endParaRPr lang="ko-KR" altLang="en-US" spc="-150" dirty="0"/>
          </a:p>
        </p:txBody>
      </p:sp>
      <p:sp>
        <p:nvSpPr>
          <p:cNvPr id="3" name="TextBox 2"/>
          <p:cNvSpPr txBox="1"/>
          <p:nvPr/>
        </p:nvSpPr>
        <p:spPr>
          <a:xfrm>
            <a:off x="1086866" y="1639860"/>
            <a:ext cx="6941518" cy="363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 smtClean="0"/>
              <a:t>발생 시기</a:t>
            </a:r>
            <a:r>
              <a:rPr lang="en-US" altLang="ko-KR" sz="2000" spc="-150" dirty="0" smtClean="0"/>
              <a:t>:  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구석기 시대 시작과 함께 발생</a:t>
            </a:r>
            <a:r>
              <a:rPr lang="en-US" altLang="ko-KR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기원전 </a:t>
            </a:r>
            <a:r>
              <a:rPr lang="en-US" altLang="ko-KR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35000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r>
              <a:rPr lang="en-US" altLang="ko-KR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6866" y="2169244"/>
            <a:ext cx="7445574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 smtClean="0"/>
              <a:t>특징   </a:t>
            </a:r>
            <a:endParaRPr lang="en-US" altLang="ko-KR" sz="2000" spc="-15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동굴 벽화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암굴 부조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작은 조각상 등이 남아 있음</a:t>
            </a:r>
            <a:r>
              <a:rPr lang="en-US" altLang="ko-KR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사냥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장면 묘사 → </a:t>
            </a:r>
            <a:r>
              <a:rPr lang="ko-KR" altLang="en-US" sz="2000" spc="-15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먹잇감을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잡기 위한 주술적 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의미</a:t>
            </a:r>
            <a:endParaRPr lang="en-US" altLang="ko-KR" sz="2000" spc="-15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여체의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특징을 강조한 조각상 → 풍요와 다산 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</a:t>
            </a:r>
          </a:p>
        </p:txBody>
      </p:sp>
    </p:spTree>
    <p:extLst>
      <p:ext uri="{BB962C8B-B14F-4D97-AF65-F5344CB8AC3E}">
        <p14:creationId xmlns:p14="http://schemas.microsoft.com/office/powerpoint/2010/main" val="18320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445574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250" dirty="0" err="1" smtClean="0">
                <a:solidFill>
                  <a:schemeClr val="accent6">
                    <a:lumMod val="50000"/>
                  </a:schemeClr>
                </a:solidFill>
              </a:rPr>
              <a:t>빌렌도르프의</a:t>
            </a:r>
            <a:r>
              <a:rPr lang="ko-KR" altLang="en-US" sz="2200" b="1" spc="-250" dirty="0" smtClean="0">
                <a:solidFill>
                  <a:schemeClr val="accent6">
                    <a:lumMod val="50000"/>
                  </a:schemeClr>
                </a:solidFill>
              </a:rPr>
              <a:t> 비너스</a:t>
            </a:r>
            <a:r>
              <a:rPr lang="en-US" altLang="ko-KR" sz="2200" b="1" spc="-15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Venus of </a:t>
            </a:r>
            <a:r>
              <a:rPr lang="en-US" altLang="ko-KR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Willendorf</a:t>
            </a:r>
            <a:r>
              <a:rPr lang="en-US" altLang="ko-KR" sz="2200" b="1" spc="-15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>
                <a:latin typeface="+mn-ea"/>
                <a:cs typeface="함초롬바탕" panose="02030504000101010101" pitchFamily="18" charset="-127"/>
              </a:rPr>
              <a:t>제작 시기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기원전 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25000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endParaRPr lang="en-US" altLang="ko-KR" sz="2000" spc="-15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빌렌도르프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근교 구석기 시대 지층에서 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발견</a:t>
            </a:r>
            <a:endParaRPr lang="en-US" altLang="ko-KR" sz="2000" spc="-15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팔</a:t>
            </a:r>
            <a:r>
              <a:rPr lang="en-US" altLang="ko-KR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다리 묘사 생략</a:t>
            </a:r>
            <a:r>
              <a:rPr lang="en-US" altLang="ko-KR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커다란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가슴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굵은 허리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endParaRPr lang="en-US" altLang="ko-KR" sz="2000" spc="-15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>
              <a:lnSpc>
                <a:spcPts val="3200"/>
              </a:lnSpc>
            </a:pP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큰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엉덩이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생식기 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강조</a:t>
            </a:r>
            <a:endParaRPr lang="en-US" altLang="ko-KR" sz="2000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>
                <a:latin typeface="+mn-ea"/>
                <a:cs typeface="함초롬바탕" panose="02030504000101010101" pitchFamily="18" charset="-127"/>
              </a:rPr>
              <a:t>제작 목적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b="1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생식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과 </a:t>
            </a:r>
            <a:r>
              <a:rPr lang="ko-KR" altLang="en-US" sz="2000" b="1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출산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다산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상징으로 </a:t>
            </a:r>
            <a:endParaRPr lang="en-US" altLang="ko-KR" sz="2000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82563">
              <a:lnSpc>
                <a:spcPts val="3200"/>
              </a:lnSpc>
            </a:pPr>
            <a:r>
              <a:rPr lang="ko-KR" altLang="en-US" sz="2000" b="1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주술적 </a:t>
            </a:r>
            <a:r>
              <a:rPr lang="ko-KR" altLang="en-US" sz="2000" b="1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숭배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대상으로 추정</a:t>
            </a:r>
            <a:endParaRPr lang="ko-KR" altLang="en-US" sz="2000" spc="-15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588224" y="116632"/>
            <a:ext cx="2376264" cy="538852"/>
            <a:chOff x="6588224" y="116632"/>
            <a:chExt cx="2376264" cy="538852"/>
          </a:xfrm>
        </p:grpSpPr>
        <p:sp>
          <p:nvSpPr>
            <p:cNvPr id="9" name="모서리가 둥근 직사각형 8">
              <a:hlinkClick r:id="rId2"/>
            </p:cNvPr>
            <p:cNvSpPr/>
            <p:nvPr/>
          </p:nvSpPr>
          <p:spPr>
            <a:xfrm>
              <a:off x="6588224" y="116632"/>
              <a:ext cx="2293840" cy="538852"/>
            </a:xfrm>
            <a:prstGeom prst="roundRect">
              <a:avLst/>
            </a:prstGeom>
            <a:solidFill>
              <a:srgbClr val="E1F2CE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hlinkClick r:id="rId2"/>
            </p:cNvPr>
            <p:cNvSpPr txBox="1"/>
            <p:nvPr/>
          </p:nvSpPr>
          <p:spPr>
            <a:xfrm>
              <a:off x="7236296" y="15902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spc="-150" dirty="0">
                  <a:solidFill>
                    <a:srgbClr val="FF3300"/>
                  </a:solidFill>
                </a:rPr>
                <a:t>뚱뚱해서 슬퍼</a:t>
              </a:r>
              <a:r>
                <a:rPr lang="en-US" altLang="ko-KR" sz="1200" b="1" spc="-150" dirty="0">
                  <a:solidFill>
                    <a:srgbClr val="FF3300"/>
                  </a:solidFill>
                </a:rPr>
                <a:t>? </a:t>
              </a:r>
              <a:endParaRPr lang="en-US" altLang="ko-KR" sz="1200" b="1" spc="-150" dirty="0" smtClean="0">
                <a:solidFill>
                  <a:srgbClr val="FF3300"/>
                </a:solidFill>
              </a:endParaRPr>
            </a:p>
            <a:p>
              <a:r>
                <a:rPr lang="ko-KR" altLang="en-US" sz="1200" b="1" spc="-150" dirty="0" smtClean="0">
                  <a:solidFill>
                    <a:srgbClr val="FF3300"/>
                  </a:solidFill>
                </a:rPr>
                <a:t>당신이 </a:t>
              </a:r>
              <a:r>
                <a:rPr lang="ko-KR" altLang="en-US" sz="1200" b="1" spc="-150" dirty="0">
                  <a:solidFill>
                    <a:srgbClr val="FF3300"/>
                  </a:solidFill>
                </a:rPr>
                <a:t>바로 비너스</a:t>
              </a:r>
              <a:r>
                <a:rPr lang="en-US" altLang="ko-KR" sz="1200" b="1" spc="-150" dirty="0">
                  <a:solidFill>
                    <a:srgbClr val="FF3300"/>
                  </a:solidFill>
                </a:rPr>
                <a:t>!</a:t>
              </a:r>
              <a:endParaRPr lang="ko-KR" altLang="en-US" sz="1200" b="1" spc="-150" dirty="0">
                <a:solidFill>
                  <a:srgbClr val="FF3300"/>
                </a:solidFill>
              </a:endParaRPr>
            </a:p>
          </p:txBody>
        </p:sp>
        <p:pic>
          <p:nvPicPr>
            <p:cNvPr id="11" name="그림 10" descr="youtube.png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32" y="121476"/>
              <a:ext cx="576064" cy="507657"/>
            </a:xfrm>
            <a:prstGeom prst="rect">
              <a:avLst/>
            </a:prstGeom>
          </p:spPr>
        </p:pic>
      </p:grpSp>
      <p:pic>
        <p:nvPicPr>
          <p:cNvPr id="16" name="Picture 5" descr="C:\Users\PC\Desktop\shutterstock_1022364364 [변환됨]dfahq54y54qty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 b="24095"/>
          <a:stretch/>
        </p:blipFill>
        <p:spPr bwMode="auto">
          <a:xfrm>
            <a:off x="2743845" y="2971728"/>
            <a:ext cx="6400155" cy="388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C\Desktop\afber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57" y="1683008"/>
            <a:ext cx="2545299" cy="48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21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Choihaitnim\1. 미술\##2019 교수학습지원자료\보드게임\##카드게임 PPT\1. 선사시대 미술\1. 선사시대 미술_이미지\sdnbhstrnhnnnnnn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0034"/>
            <a:ext cx="9144000" cy="41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작품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6866" y="1639860"/>
            <a:ext cx="744557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250" dirty="0" err="1" smtClean="0">
                <a:solidFill>
                  <a:schemeClr val="accent6">
                    <a:lumMod val="50000"/>
                  </a:schemeClr>
                </a:solidFill>
              </a:rPr>
              <a:t>라스코</a:t>
            </a:r>
            <a:r>
              <a:rPr lang="ko-KR" altLang="en-US" sz="2200" b="1" spc="-25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200" b="1" spc="-150" dirty="0" smtClean="0">
                <a:solidFill>
                  <a:schemeClr val="accent6">
                    <a:lumMod val="50000"/>
                  </a:schemeClr>
                </a:solidFill>
              </a:rPr>
              <a:t>동굴 벽화 </a:t>
            </a:r>
            <a:r>
              <a:rPr lang="en-US" altLang="ko-KR" sz="2200" b="1" spc="-15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sz="2200" b="1" spc="-150" dirty="0" smtClean="0">
                <a:solidFill>
                  <a:schemeClr val="accent6">
                    <a:lumMod val="50000"/>
                  </a:schemeClr>
                </a:solidFill>
              </a:rPr>
              <a:t>들소의 </a:t>
            </a:r>
            <a:r>
              <a:rPr lang="ko-KR" altLang="en-US" sz="2200" b="1" spc="-250" dirty="0" smtClean="0">
                <a:solidFill>
                  <a:schemeClr val="accent6">
                    <a:lumMod val="50000"/>
                  </a:schemeClr>
                </a:solidFill>
              </a:rPr>
              <a:t>방</a:t>
            </a:r>
            <a:endParaRPr lang="en-US" altLang="ko-KR" sz="2200" b="1" spc="-1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>
                <a:latin typeface="+mn-ea"/>
                <a:cs typeface="함초롬바탕" panose="02030504000101010101" pitchFamily="18" charset="-127"/>
              </a:rPr>
              <a:t>제작 시기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기원전 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17000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년경</a:t>
            </a:r>
            <a:endParaRPr lang="en-US" altLang="ko-KR" sz="2000" spc="-15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작게는 </a:t>
            </a:r>
            <a:r>
              <a:rPr lang="en-US" altLang="ko-KR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1m,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크게는 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5.5m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의 동물상 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100</a:t>
            </a:r>
            <a:r>
              <a:rPr lang="ko-KR" altLang="en-US" sz="2000" spc="-15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여점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묘사</a:t>
            </a:r>
            <a:endParaRPr lang="en-US" altLang="ko-KR" sz="2000" spc="-15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소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사슴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돼지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이리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곰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새 </a:t>
            </a:r>
            <a:r>
              <a:rPr lang="ko-KR" altLang="en-US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등 묘사</a:t>
            </a:r>
            <a:r>
              <a:rPr lang="en-US" altLang="ko-KR" sz="20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</a:p>
          <a:p>
            <a:pPr marL="176213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50" dirty="0" smtClean="0">
                <a:latin typeface="+mn-ea"/>
                <a:cs typeface="함초롬바탕" panose="02030504000101010101" pitchFamily="18" charset="-127"/>
              </a:rPr>
              <a:t>제작 </a:t>
            </a:r>
            <a:r>
              <a:rPr lang="ko-KR" altLang="en-US" sz="2000" spc="-150" dirty="0">
                <a:latin typeface="+mn-ea"/>
                <a:cs typeface="함초롬바탕" panose="02030504000101010101" pitchFamily="18" charset="-127"/>
              </a:rPr>
              <a:t>목적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동물의 힘을 억누르거나 줄이기 위한 </a:t>
            </a:r>
            <a:r>
              <a:rPr lang="ko-KR" altLang="en-US" sz="2000" b="1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주술적 행위</a:t>
            </a:r>
            <a:r>
              <a:rPr lang="en-US" altLang="ko-KR" sz="2000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성공적인 </a:t>
            </a:r>
            <a:r>
              <a:rPr lang="ko-KR" altLang="en-US" sz="2000" b="1" spc="-15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사냥 </a:t>
            </a:r>
            <a:r>
              <a:rPr lang="ko-KR" altLang="en-US" sz="2000" b="1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기원</a:t>
            </a:r>
            <a:endParaRPr lang="ko-KR" altLang="en-US" sz="2000" spc="-15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모서리가 둥근 직사각형 12">
            <a:hlinkClick r:id="rId3"/>
          </p:cNvPr>
          <p:cNvSpPr/>
          <p:nvPr/>
        </p:nvSpPr>
        <p:spPr>
          <a:xfrm>
            <a:off x="6588224" y="116632"/>
            <a:ext cx="229384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hlinkClick r:id="rId3"/>
          </p:cNvPr>
          <p:cNvSpPr txBox="1"/>
          <p:nvPr/>
        </p:nvSpPr>
        <p:spPr>
          <a:xfrm>
            <a:off x="7236296" y="1886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spc="-150" dirty="0" smtClean="0">
                <a:solidFill>
                  <a:srgbClr val="FF3300"/>
                </a:solidFill>
              </a:rPr>
              <a:t>서양미술사 </a:t>
            </a:r>
            <a:r>
              <a:rPr lang="en-US" altLang="ko-KR" sz="900" b="1" spc="-150" dirty="0">
                <a:solidFill>
                  <a:srgbClr val="FF3300"/>
                </a:solidFill>
              </a:rPr>
              <a:t>20</a:t>
            </a:r>
            <a:r>
              <a:rPr lang="ko-KR" altLang="en-US" sz="900" b="1" spc="-150" dirty="0">
                <a:solidFill>
                  <a:srgbClr val="FF3300"/>
                </a:solidFill>
              </a:rPr>
              <a:t>만년 파헤치기 </a:t>
            </a:r>
            <a:r>
              <a:rPr lang="en-US" altLang="ko-KR" sz="900" b="1" spc="-150" dirty="0">
                <a:solidFill>
                  <a:srgbClr val="FF3300"/>
                </a:solidFill>
              </a:rPr>
              <a:t>3</a:t>
            </a:r>
            <a:r>
              <a:rPr lang="ko-KR" altLang="en-US" sz="900" b="1" spc="-150" dirty="0">
                <a:solidFill>
                  <a:srgbClr val="FF3300"/>
                </a:solidFill>
              </a:rPr>
              <a:t>편 </a:t>
            </a:r>
            <a:r>
              <a:rPr lang="en-US" altLang="ko-KR" sz="900" b="1" spc="-150" dirty="0" smtClean="0">
                <a:solidFill>
                  <a:srgbClr val="FF3300"/>
                </a:solidFill>
              </a:rPr>
              <a:t>– </a:t>
            </a:r>
          </a:p>
          <a:p>
            <a:r>
              <a:rPr lang="ko-KR" altLang="en-US" sz="900" b="1" spc="-150" dirty="0" err="1" smtClean="0">
                <a:solidFill>
                  <a:srgbClr val="FF3300"/>
                </a:solidFill>
              </a:rPr>
              <a:t>라스코</a:t>
            </a:r>
            <a:r>
              <a:rPr lang="ko-KR" altLang="en-US" sz="900" b="1" spc="-150" dirty="0" smtClean="0">
                <a:solidFill>
                  <a:srgbClr val="FF3300"/>
                </a:solidFill>
              </a:rPr>
              <a:t> </a:t>
            </a:r>
            <a:r>
              <a:rPr lang="ko-KR" altLang="en-US" sz="900" b="1" spc="-150" dirty="0">
                <a:solidFill>
                  <a:srgbClr val="FF3300"/>
                </a:solidFill>
              </a:rPr>
              <a:t>동굴과 세계의 동굴 </a:t>
            </a:r>
            <a:r>
              <a:rPr lang="ko-KR" altLang="en-US" sz="900" b="1" spc="-150" dirty="0" smtClean="0">
                <a:solidFill>
                  <a:srgbClr val="FF3300"/>
                </a:solidFill>
              </a:rPr>
              <a:t>벽화</a:t>
            </a:r>
            <a:endParaRPr lang="ko-KR" altLang="en-US" sz="900" b="1" spc="-150" dirty="0">
              <a:solidFill>
                <a:srgbClr val="FF3300"/>
              </a:solidFill>
            </a:endParaRPr>
          </a:p>
        </p:txBody>
      </p:sp>
      <p:pic>
        <p:nvPicPr>
          <p:cNvPr id="15" name="그림 14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indent="-266700">
              <a:lnSpc>
                <a:spcPts val="3200"/>
              </a:lnSpc>
            </a:pPr>
            <a:r>
              <a:rPr lang="en-US" altLang="ko-KR" sz="2400" b="1" spc="-1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150" dirty="0" smtClean="0">
                <a:solidFill>
                  <a:schemeClr val="accent6">
                    <a:lumMod val="50000"/>
                  </a:schemeClr>
                </a:solidFill>
              </a:rPr>
              <a:t>구석기 </a:t>
            </a:r>
            <a:r>
              <a:rPr lang="ko-KR" altLang="en-US" sz="2400" b="1" spc="-150" dirty="0">
                <a:solidFill>
                  <a:schemeClr val="accent6">
                    <a:lumMod val="50000"/>
                  </a:schemeClr>
                </a:solidFill>
              </a:rPr>
              <a:t>시대에 다산과 풍요를 기원하기 위해 제작한 </a:t>
            </a:r>
            <a:r>
              <a:rPr lang="ko-KR" altLang="en-US" sz="2400" b="1" spc="-150" dirty="0" smtClean="0">
                <a:solidFill>
                  <a:schemeClr val="accent6">
                    <a:lumMod val="50000"/>
                  </a:schemeClr>
                </a:solidFill>
              </a:rPr>
              <a:t>것으로</a:t>
            </a:r>
            <a:r>
              <a:rPr lang="en-US" altLang="ko-KR" sz="2400" b="1" spc="-15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400" b="1" spc="-150" dirty="0" smtClean="0">
                <a:solidFill>
                  <a:schemeClr val="accent6">
                    <a:lumMod val="50000"/>
                  </a:schemeClr>
                </a:solidFill>
              </a:rPr>
              <a:t>추정되는 조각상은</a:t>
            </a:r>
            <a:r>
              <a:rPr lang="en-US" altLang="ko-KR" sz="2400" b="1" spc="-1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1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1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밀로의 비너스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잠자는 비너스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목욕하는 비너스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빌렌도르프의</a:t>
            </a:r>
            <a:r>
              <a:rPr lang="ko-KR" altLang="en-US" sz="2400" b="1" spc="-150" dirty="0" smtClean="0"/>
              <a:t> 비너스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4581128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301558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1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sz="2400" b="1" spc="-150" dirty="0" err="1">
                <a:solidFill>
                  <a:schemeClr val="accent6">
                    <a:lumMod val="50000"/>
                  </a:schemeClr>
                </a:solidFill>
              </a:rPr>
              <a:t>라스코</a:t>
            </a:r>
            <a:r>
              <a:rPr lang="ko-KR" altLang="en-US" sz="2400" b="1" spc="-150" dirty="0">
                <a:solidFill>
                  <a:schemeClr val="accent6">
                    <a:lumMod val="50000"/>
                  </a:schemeClr>
                </a:solidFill>
              </a:rPr>
              <a:t> 동굴 벽화를 제작한 </a:t>
            </a:r>
            <a:r>
              <a:rPr lang="ko-KR" altLang="en-US" sz="2400" b="1" spc="-150" dirty="0" smtClean="0">
                <a:solidFill>
                  <a:schemeClr val="accent6">
                    <a:lumMod val="50000"/>
                  </a:schemeClr>
                </a:solidFill>
              </a:rPr>
              <a:t>목적에 가까운 것은</a:t>
            </a:r>
            <a:r>
              <a:rPr lang="en-US" altLang="ko-KR" sz="2400" b="1" spc="-1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1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1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실내 장식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생활상 기록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미술 작품 거래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성공적인 사냥 기원</a:t>
            </a:r>
            <a:endParaRPr lang="en-US" altLang="ko-KR" sz="2400" b="1" spc="-150" dirty="0"/>
          </a:p>
        </p:txBody>
      </p:sp>
      <p:sp>
        <p:nvSpPr>
          <p:cNvPr id="5" name="오른쪽 화살표 4"/>
          <p:cNvSpPr/>
          <p:nvPr/>
        </p:nvSpPr>
        <p:spPr>
          <a:xfrm>
            <a:off x="827584" y="4149080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4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6000" b="0" dirty="0" smtClean="0"/>
              <a:t>끝</a:t>
            </a:r>
            <a:endParaRPr lang="ko-KR" alt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254</Words>
  <Application>Microsoft Office PowerPoint</Application>
  <PresentationFormat>화면 슬라이드 쇼(4:3)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풍요와 다산을 기원하는</vt:lpstr>
      <vt:lpstr>차례</vt:lpstr>
      <vt:lpstr>1. 선사시대 미술의 특징</vt:lpstr>
      <vt:lpstr>2. 대표적인 작품</vt:lpstr>
      <vt:lpstr>2. 대표적인 작품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121</cp:revision>
  <dcterms:created xsi:type="dcterms:W3CDTF">2018-12-12T00:52:59Z</dcterms:created>
  <dcterms:modified xsi:type="dcterms:W3CDTF">2019-03-14T00:07:40Z</dcterms:modified>
</cp:coreProperties>
</file>